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1"/>
  </p:notesMasterIdLst>
  <p:sldIdLst>
    <p:sldId id="256" r:id="rId2"/>
    <p:sldId id="257" r:id="rId3"/>
    <p:sldId id="258" r:id="rId4"/>
    <p:sldId id="269" r:id="rId5"/>
    <p:sldId id="272" r:id="rId6"/>
    <p:sldId id="271" r:id="rId7"/>
    <p:sldId id="270" r:id="rId8"/>
    <p:sldId id="265" r:id="rId9"/>
    <p:sldId id="268"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080" autoAdjust="0"/>
  </p:normalViewPr>
  <p:slideViewPr>
    <p:cSldViewPr snapToGrid="0">
      <p:cViewPr>
        <p:scale>
          <a:sx n="100" d="100"/>
          <a:sy n="100" d="100"/>
        </p:scale>
        <p:origin x="-72" y="204"/>
      </p:cViewPr>
      <p:guideLst>
        <p:guide orient="horz" pos="2160"/>
        <p:guide pos="3840"/>
      </p:guideLst>
    </p:cSldViewPr>
  </p:slideViewPr>
  <p:notesTextViewPr>
    <p:cViewPr>
      <p:scale>
        <a:sx n="1" d="1"/>
        <a:sy n="1" d="1"/>
      </p:scale>
      <p:origin x="0" y="31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91EC29-088C-487D-8B4D-1C758F16BC5D}" type="datetimeFigureOut">
              <a:rPr lang="en-US" smtClean="0"/>
              <a:t>10/28/2019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8E45EE-69D6-4FB8-98A0-A0618FA38901}" type="slidenum">
              <a:rPr lang="en-US" smtClean="0"/>
              <a:t>‹#›</a:t>
            </a:fld>
            <a:endParaRPr lang="en-US"/>
          </a:p>
        </p:txBody>
      </p:sp>
    </p:spTree>
    <p:extLst>
      <p:ext uri="{BB962C8B-B14F-4D97-AF65-F5344CB8AC3E}">
        <p14:creationId xmlns:p14="http://schemas.microsoft.com/office/powerpoint/2010/main" val="812705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The presentation will discuss about the ethical issues in information technology and using the utilitarianism and social contract theory to propose a policy to deal with the ethical issues.</a:t>
            </a: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1</a:t>
            </a:fld>
            <a:endParaRPr lang="en-US"/>
          </a:p>
        </p:txBody>
      </p:sp>
    </p:spTree>
    <p:extLst>
      <p:ext uri="{BB962C8B-B14F-4D97-AF65-F5344CB8AC3E}">
        <p14:creationId xmlns:p14="http://schemas.microsoft.com/office/powerpoint/2010/main" val="1767555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It is undeniable that information technology is faced with some ethical issues.</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Some of the ethical issues include privacy, digital ownership, data gathering, security liability and access costs.</a:t>
            </a:r>
            <a:r>
              <a:rPr lang="en-US" sz="2000" baseline="0" dirty="0" smtClean="0">
                <a:latin typeface="Times New Roman" pitchFamily="18" charset="0"/>
                <a:cs typeface="Times New Roman" pitchFamily="18" charset="0"/>
              </a:rPr>
              <a:t> As a result, </a:t>
            </a:r>
            <a:r>
              <a:rPr lang="en-US" sz="2000" dirty="0" smtClean="0">
                <a:latin typeface="Times New Roman" pitchFamily="18" charset="0"/>
                <a:cs typeface="Times New Roman" pitchFamily="18" charset="0"/>
              </a:rPr>
              <a:t>Utilitarianism and social contract theory approach can help deal with the ethical issues.</a:t>
            </a:r>
            <a:r>
              <a:rPr lang="en-US" sz="2000" baseline="0" dirty="0" smtClean="0">
                <a:latin typeface="Times New Roman" pitchFamily="18" charset="0"/>
                <a:cs typeface="Times New Roman" pitchFamily="18" charset="0"/>
              </a:rPr>
              <a:t> On the other hand, f</a:t>
            </a:r>
            <a:r>
              <a:rPr lang="en-US" sz="2000" dirty="0" smtClean="0">
                <a:latin typeface="Times New Roman" pitchFamily="18" charset="0"/>
                <a:cs typeface="Times New Roman" pitchFamily="18" charset="0"/>
              </a:rPr>
              <a:t>amiliarizing with the ethical issues helps to make informed decisions.</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2</a:t>
            </a:fld>
            <a:endParaRPr lang="en-US"/>
          </a:p>
        </p:txBody>
      </p:sp>
    </p:spTree>
    <p:extLst>
      <p:ext uri="{BB962C8B-B14F-4D97-AF65-F5344CB8AC3E}">
        <p14:creationId xmlns:p14="http://schemas.microsoft.com/office/powerpoint/2010/main" val="2731759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Privacy is a main issue in using information technology to most of the companies.</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Companies are so keen on who access the information </a:t>
            </a:r>
          </a:p>
          <a:p>
            <a:r>
              <a:rPr lang="en-US" sz="2000" dirty="0" smtClean="0">
                <a:latin typeface="Times New Roman" pitchFamily="18" charset="0"/>
                <a:cs typeface="Times New Roman" pitchFamily="18" charset="0"/>
              </a:rPr>
              <a:t>Again, use of internet webcams have interfered with privacy where many companies have been victims as hackers just turn on webcam of any computer and access the company information (Hansson, 2017). Hence, companies using the utilitarianism approach should be cautious in the way they handle customer’s information and the security of the information.</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Also, at individual level, connecting with friends on social media platforms has created a loop hole where your friends can access your shared life.</a:t>
            </a: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3</a:t>
            </a:fld>
            <a:endParaRPr lang="en-US"/>
          </a:p>
        </p:txBody>
      </p:sp>
    </p:spTree>
    <p:extLst>
      <p:ext uri="{BB962C8B-B14F-4D97-AF65-F5344CB8AC3E}">
        <p14:creationId xmlns:p14="http://schemas.microsoft.com/office/powerpoint/2010/main" val="2686309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Nowadays digital mediums allow information to flow freely thus bringing the conflict over ownership. From various scholars using the utilitarianism approach there is need to strengthen digital ownership where permission to access certain information must be verified by the owner (</a:t>
            </a:r>
            <a:r>
              <a:rPr lang="en-US" sz="2000" dirty="0" err="1" smtClean="0">
                <a:latin typeface="Times New Roman" pitchFamily="18" charset="0"/>
                <a:cs typeface="Times New Roman" pitchFamily="18" charset="0"/>
              </a:rPr>
              <a:t>Capurro</a:t>
            </a:r>
            <a:r>
              <a:rPr lang="en-US" sz="2000" dirty="0" smtClean="0">
                <a:latin typeface="Times New Roman" pitchFamily="18" charset="0"/>
                <a:cs typeface="Times New Roman" pitchFamily="18" charset="0"/>
              </a:rPr>
              <a:t>, 2018).</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On the other hand, the owner of the information should have the ability to allow or revoke rights over the information. </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4</a:t>
            </a:fld>
            <a:endParaRPr lang="en-US"/>
          </a:p>
        </p:txBody>
      </p:sp>
    </p:spTree>
    <p:extLst>
      <p:ext uri="{BB962C8B-B14F-4D97-AF65-F5344CB8AC3E}">
        <p14:creationId xmlns:p14="http://schemas.microsoft.com/office/powerpoint/2010/main" val="2137132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Some countries such as the United States, the government has the right to access ones information.</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Now the question comes in to what extent does the government needs to? As</a:t>
            </a:r>
            <a:r>
              <a:rPr lang="en-US" sz="2000" baseline="0" dirty="0" smtClean="0">
                <a:latin typeface="Times New Roman" pitchFamily="18" charset="0"/>
                <a:cs typeface="Times New Roman" pitchFamily="18" charset="0"/>
              </a:rPr>
              <a:t> a result, u</a:t>
            </a:r>
            <a:r>
              <a:rPr lang="en-US" sz="2000" dirty="0" smtClean="0">
                <a:latin typeface="Times New Roman" pitchFamily="18" charset="0"/>
                <a:cs typeface="Times New Roman" pitchFamily="18" charset="0"/>
              </a:rPr>
              <a:t>sing the social Contract Theory Approach companies should access their employees’ information as long as they are under the contracts.</a:t>
            </a:r>
            <a:r>
              <a:rPr lang="en-US" sz="2000" baseline="0" dirty="0" smtClean="0">
                <a:latin typeface="Times New Roman" pitchFamily="18" charset="0"/>
                <a:cs typeface="Times New Roman" pitchFamily="18" charset="0"/>
              </a:rPr>
              <a:t> Again, t</a:t>
            </a:r>
            <a:r>
              <a:rPr lang="en-US" sz="2000" dirty="0" smtClean="0">
                <a:latin typeface="Times New Roman" pitchFamily="18" charset="0"/>
                <a:cs typeface="Times New Roman" pitchFamily="18" charset="0"/>
              </a:rPr>
              <a:t>here is need to establish some limits to what extent a company or the government should access individual information without their consent (</a:t>
            </a:r>
            <a:r>
              <a:rPr lang="en-US" sz="2000" dirty="0" err="1" smtClean="0">
                <a:latin typeface="Times New Roman" pitchFamily="18" charset="0"/>
                <a:cs typeface="Times New Roman" pitchFamily="18" charset="0"/>
              </a:rPr>
              <a:t>Kernaghan</a:t>
            </a:r>
            <a:r>
              <a:rPr lang="en-US" sz="2000" dirty="0" smtClean="0">
                <a:latin typeface="Times New Roman" pitchFamily="18" charset="0"/>
                <a:cs typeface="Times New Roman" pitchFamily="18" charset="0"/>
              </a:rPr>
              <a:t>, 2014). Nevertheless, it is worthy to note that need for restrictions to data gathering does not give individual permission to preserve suspicious information but grants them the right to privacy for purposes of their reputation.</a:t>
            </a: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5</a:t>
            </a:fld>
            <a:endParaRPr lang="en-US"/>
          </a:p>
        </p:txBody>
      </p:sp>
    </p:spTree>
    <p:extLst>
      <p:ext uri="{BB962C8B-B14F-4D97-AF65-F5344CB8AC3E}">
        <p14:creationId xmlns:p14="http://schemas.microsoft.com/office/powerpoint/2010/main" val="399635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Despite the digital network systems being highly computerized to increase surveillance and protect critical information, the question of inherent risks is a matter of concern. Researchers relying on Contract Theory Approach towards information technology have raised concerns on the need to establish the limit of the risks and how freedoms are to be fortified (Goodman, 2015). The reason why security liability is a main concern comes from the cases recorded in the past where employees information is being exposed to high risk of being interfered with.</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6</a:t>
            </a:fld>
            <a:endParaRPr lang="en-US"/>
          </a:p>
        </p:txBody>
      </p:sp>
    </p:spTree>
    <p:extLst>
      <p:ext uri="{BB962C8B-B14F-4D97-AF65-F5344CB8AC3E}">
        <p14:creationId xmlns:p14="http://schemas.microsoft.com/office/powerpoint/2010/main" val="2926904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The issue of net neutrality has become a main concern prompting companies to come up with tiered access hence Contract Theory Approach coming in.</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At this juncture with tiered access anyone willing to access should pay for that case hence keeping away intruders.</a:t>
            </a:r>
            <a:r>
              <a:rPr lang="en-US" sz="2000" baseline="0" dirty="0" smtClean="0">
                <a:latin typeface="Times New Roman" pitchFamily="18" charset="0"/>
                <a:cs typeface="Times New Roman" pitchFamily="18" charset="0"/>
              </a:rPr>
              <a:t> On the other hand, t</a:t>
            </a:r>
            <a:r>
              <a:rPr lang="en-US" sz="2000" dirty="0" smtClean="0">
                <a:latin typeface="Times New Roman" pitchFamily="18" charset="0"/>
                <a:cs typeface="Times New Roman" pitchFamily="18" charset="0"/>
              </a:rPr>
              <a:t>he same should</a:t>
            </a:r>
            <a:r>
              <a:rPr lang="en-US" sz="2000" baseline="0" dirty="0" smtClean="0">
                <a:latin typeface="Times New Roman" pitchFamily="18" charset="0"/>
                <a:cs typeface="Times New Roman" pitchFamily="18" charset="0"/>
              </a:rPr>
              <a:t> be</a:t>
            </a:r>
            <a:r>
              <a:rPr lang="en-US" sz="2000" dirty="0" smtClean="0">
                <a:latin typeface="Times New Roman" pitchFamily="18" charset="0"/>
                <a:cs typeface="Times New Roman" pitchFamily="18" charset="0"/>
              </a:rPr>
              <a:t> proposed in the private internet usage since cost is prohibitive which ends up impending the business growth, entrepreneur culture and individual expression (Hansson, 2017).</a:t>
            </a:r>
            <a:r>
              <a:rPr lang="en-US" sz="2000" baseline="0" dirty="0" smtClean="0">
                <a:latin typeface="Times New Roman" pitchFamily="18" charset="0"/>
                <a:cs typeface="Times New Roman" pitchFamily="18" charset="0"/>
              </a:rPr>
              <a:t> I</a:t>
            </a:r>
            <a:r>
              <a:rPr lang="en-US" sz="2000" dirty="0" smtClean="0">
                <a:latin typeface="Times New Roman" pitchFamily="18" charset="0"/>
                <a:cs typeface="Times New Roman" pitchFamily="18" charset="0"/>
              </a:rPr>
              <a:t>t seems to help as the access costs more so in accessing private information about companies or individuals keeps the information more secure and not interfered with.</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7</a:t>
            </a:fld>
            <a:endParaRPr lang="en-US"/>
          </a:p>
        </p:txBody>
      </p:sp>
    </p:spTree>
    <p:extLst>
      <p:ext uri="{BB962C8B-B14F-4D97-AF65-F5344CB8AC3E}">
        <p14:creationId xmlns:p14="http://schemas.microsoft.com/office/powerpoint/2010/main" val="230861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latin typeface="Times New Roman" pitchFamily="18" charset="0"/>
                <a:cs typeface="Times New Roman" pitchFamily="18" charset="0"/>
              </a:rPr>
              <a:t>Having discussed various ethical issues in information technology namely, privacy, digital ownership, data gathering, security liability and access costs, it is clear that information technology has a long way to go as far as its full acceptability to users is concerned.</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However, much focus on the ethical issues in information technology may limit an organization or users from reaping the benefits from the same.</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Therefore, there should be a balance between the ethical issues and how users benefit from information technology.</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Again, the government and the relevant stakeholders towards information technology should join hands and try to resolve the ethical issues for maximum benefit.</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8</a:t>
            </a:fld>
            <a:endParaRPr lang="en-US"/>
          </a:p>
        </p:txBody>
      </p:sp>
    </p:spTree>
    <p:extLst>
      <p:ext uri="{BB962C8B-B14F-4D97-AF65-F5344CB8AC3E}">
        <p14:creationId xmlns:p14="http://schemas.microsoft.com/office/powerpoint/2010/main" val="2300405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9B8E45EE-69D6-4FB8-98A0-A0618FA38901}" type="slidenum">
              <a:rPr lang="en-US" smtClean="0"/>
              <a:t>9</a:t>
            </a:fld>
            <a:endParaRPr lang="en-US"/>
          </a:p>
        </p:txBody>
      </p:sp>
    </p:spTree>
    <p:extLst>
      <p:ext uri="{BB962C8B-B14F-4D97-AF65-F5344CB8AC3E}">
        <p14:creationId xmlns:p14="http://schemas.microsoft.com/office/powerpoint/2010/main" val="1193938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5458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2279957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2027443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168CDF-45EC-4F93-9F1E-59007B3A95E9}" type="datetimeFigureOut">
              <a:rPr lang="en-US" smtClean="0"/>
              <a:t>10/28/2019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745504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168CDF-45EC-4F93-9F1E-59007B3A95E9}" type="datetimeFigureOut">
              <a:rPr lang="en-US" smtClean="0"/>
              <a:t>10/28/2019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45080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168CDF-45EC-4F93-9F1E-59007B3A95E9}" type="datetimeFigureOut">
              <a:rPr lang="en-US" smtClean="0"/>
              <a:t>10/28/2019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3384541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168CDF-45EC-4F93-9F1E-59007B3A95E9}" type="datetimeFigureOut">
              <a:rPr lang="en-US" smtClean="0"/>
              <a:t>10/28/2019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3445198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168CDF-45EC-4F93-9F1E-59007B3A95E9}" type="datetimeFigureOut">
              <a:rPr lang="en-US" smtClean="0"/>
              <a:t>10/28/2019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23123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168CDF-45EC-4F93-9F1E-59007B3A95E9}" type="datetimeFigureOut">
              <a:rPr lang="en-US" smtClean="0"/>
              <a:t>10/28/2019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199611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130121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54304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896592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9178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044555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745336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68CDF-45EC-4F93-9F1E-59007B3A95E9}"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AB702-1D04-4DCF-A2A3-281BA9B8805F}" type="slidenum">
              <a:rPr lang="en-US" smtClean="0"/>
              <a:t>‹#›</a:t>
            </a:fld>
            <a:endParaRPr lang="en-US"/>
          </a:p>
        </p:txBody>
      </p:sp>
    </p:spTree>
    <p:extLst>
      <p:ext uri="{BB962C8B-B14F-4D97-AF65-F5344CB8AC3E}">
        <p14:creationId xmlns:p14="http://schemas.microsoft.com/office/powerpoint/2010/main" val="1241932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F168CDF-45EC-4F93-9F1E-59007B3A95E9}" type="datetimeFigureOut">
              <a:rPr lang="en-US" smtClean="0"/>
              <a:t>10/28/2019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2CAB702-1D04-4DCF-A2A3-281BA9B8805F}" type="slidenum">
              <a:rPr lang="en-US" smtClean="0"/>
              <a:t>‹#›</a:t>
            </a:fld>
            <a:endParaRPr lang="en-US"/>
          </a:p>
        </p:txBody>
      </p:sp>
    </p:spTree>
    <p:extLst>
      <p:ext uri="{BB962C8B-B14F-4D97-AF65-F5344CB8AC3E}">
        <p14:creationId xmlns:p14="http://schemas.microsoft.com/office/powerpoint/2010/main" val="359873392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F66865-272D-4A5D-8027-59D1FE247864}"/>
              </a:ext>
            </a:extLst>
          </p:cNvPr>
          <p:cNvSpPr>
            <a:spLocks noGrp="1"/>
          </p:cNvSpPr>
          <p:nvPr>
            <p:ph type="ctrTitle"/>
          </p:nvPr>
        </p:nvSpPr>
        <p:spPr>
          <a:xfrm>
            <a:off x="1838325" y="838201"/>
            <a:ext cx="7626178" cy="1257300"/>
          </a:xfrm>
        </p:spPr>
        <p:txBody>
          <a:bodyPr/>
          <a:lstStyle/>
          <a:p>
            <a:pPr algn="l"/>
            <a:r>
              <a:rPr lang="en-US" sz="4000" dirty="0" smtClean="0">
                <a:latin typeface="Times New Roman" pitchFamily="18" charset="0"/>
                <a:cs typeface="Times New Roman" pitchFamily="18" charset="0"/>
              </a:rPr>
              <a:t>Ethical Issues in Information Technology</a:t>
            </a:r>
            <a:endParaRPr lang="en-US" sz="4000" dirty="0">
              <a:latin typeface="Times New Roman" pitchFamily="18" charset="0"/>
              <a:cs typeface="Times New Roman" pitchFamily="18" charset="0"/>
            </a:endParaRPr>
          </a:p>
        </p:txBody>
      </p:sp>
      <p:sp>
        <p:nvSpPr>
          <p:cNvPr id="3" name="Subtitle 2">
            <a:extLst>
              <a:ext uri="{FF2B5EF4-FFF2-40B4-BE49-F238E27FC236}">
                <a16:creationId xmlns:a16="http://schemas.microsoft.com/office/drawing/2014/main" xmlns="" id="{F97FB5A2-64C3-4079-899B-0CF4D5939DB1}"/>
              </a:ext>
            </a:extLst>
          </p:cNvPr>
          <p:cNvSpPr>
            <a:spLocks noGrp="1"/>
          </p:cNvSpPr>
          <p:nvPr>
            <p:ph type="subTitle" idx="1"/>
          </p:nvPr>
        </p:nvSpPr>
        <p:spPr>
          <a:xfrm>
            <a:off x="1476375" y="2400300"/>
            <a:ext cx="7607128" cy="1809751"/>
          </a:xfrm>
        </p:spPr>
        <p:txBody>
          <a:bodyPr>
            <a:normAutofit/>
          </a:bodyPr>
          <a:lstStyle/>
          <a:p>
            <a:r>
              <a:rPr lang="en-US" sz="2000" dirty="0" smtClean="0">
                <a:latin typeface="Times New Roman" pitchFamily="18" charset="0"/>
                <a:cs typeface="Times New Roman" pitchFamily="18" charset="0"/>
              </a:rPr>
              <a:t>Student’s Name</a:t>
            </a:r>
          </a:p>
          <a:p>
            <a:r>
              <a:rPr lang="en-US" sz="2000" dirty="0" smtClean="0">
                <a:latin typeface="Times New Roman" pitchFamily="18" charset="0"/>
                <a:cs typeface="Times New Roman" pitchFamily="18" charset="0"/>
              </a:rPr>
              <a:t>Instructor’s Name</a:t>
            </a:r>
          </a:p>
          <a:p>
            <a:r>
              <a:rPr lang="en-US" sz="2000" dirty="0" smtClean="0">
                <a:latin typeface="Times New Roman" pitchFamily="18" charset="0"/>
                <a:cs typeface="Times New Roman" pitchFamily="18" charset="0"/>
              </a:rPr>
              <a:t>Course Title</a:t>
            </a:r>
          </a:p>
          <a:p>
            <a:r>
              <a:rPr lang="en-US" sz="2000" dirty="0" smtClean="0">
                <a:latin typeface="Times New Roman" pitchFamily="18" charset="0"/>
                <a:cs typeface="Times New Roman" pitchFamily="18" charset="0"/>
              </a:rPr>
              <a:t>Date</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504689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B88CF-2E92-40DD-8ABD-684B90A7606F}"/>
              </a:ext>
            </a:extLst>
          </p:cNvPr>
          <p:cNvSpPr>
            <a:spLocks noGrp="1"/>
          </p:cNvSpPr>
          <p:nvPr>
            <p:ph type="title"/>
          </p:nvPr>
        </p:nvSpPr>
        <p:spPr>
          <a:xfrm>
            <a:off x="781049" y="295275"/>
            <a:ext cx="8483427" cy="638175"/>
          </a:xfrm>
        </p:spPr>
        <p:txBody>
          <a:bodyPr>
            <a:normAutofit/>
          </a:bodyPr>
          <a:lstStyle/>
          <a:p>
            <a:pPr algn="ctr"/>
            <a:r>
              <a:rPr lang="en-US" sz="3200" dirty="0" smtClean="0">
                <a:latin typeface="Times New Roman" pitchFamily="18" charset="0"/>
                <a:cs typeface="Times New Roman" pitchFamily="18" charset="0"/>
              </a:rPr>
              <a:t>Introduction</a:t>
            </a:r>
            <a:endParaRPr lang="en-US" sz="3200"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0FDF2FA7-A4F6-41C3-A3E1-88092B5EA4E1}"/>
              </a:ext>
            </a:extLst>
          </p:cNvPr>
          <p:cNvSpPr>
            <a:spLocks noGrp="1"/>
          </p:cNvSpPr>
          <p:nvPr>
            <p:ph idx="1"/>
          </p:nvPr>
        </p:nvSpPr>
        <p:spPr>
          <a:xfrm>
            <a:off x="677334" y="1200150"/>
            <a:ext cx="8596668" cy="3288637"/>
          </a:xfrm>
        </p:spPr>
        <p:txBody>
          <a:bodyPr>
            <a:normAutofit/>
          </a:bodyPr>
          <a:lstStyle/>
          <a:p>
            <a:r>
              <a:rPr lang="en-US" sz="1600" dirty="0" smtClean="0">
                <a:latin typeface="Times New Roman" pitchFamily="18" charset="0"/>
                <a:cs typeface="Times New Roman" pitchFamily="18" charset="0"/>
              </a:rPr>
              <a:t>It is undeniable that information technology is faced with some ethical issues</a:t>
            </a:r>
          </a:p>
          <a:p>
            <a:r>
              <a:rPr lang="en-US" sz="1600" dirty="0" smtClean="0">
                <a:latin typeface="Times New Roman" pitchFamily="18" charset="0"/>
                <a:cs typeface="Times New Roman" pitchFamily="18" charset="0"/>
              </a:rPr>
              <a:t>Some of the ethical issues include privacy, digital ownership, data gathering, security liability and access costs</a:t>
            </a:r>
          </a:p>
          <a:p>
            <a:r>
              <a:rPr lang="en-US" sz="1600" dirty="0">
                <a:latin typeface="Times New Roman" pitchFamily="18" charset="0"/>
                <a:cs typeface="Times New Roman" pitchFamily="18" charset="0"/>
              </a:rPr>
              <a:t>U</a:t>
            </a:r>
            <a:r>
              <a:rPr lang="en-US" sz="1600" dirty="0" smtClean="0">
                <a:latin typeface="Times New Roman" pitchFamily="18" charset="0"/>
                <a:cs typeface="Times New Roman" pitchFamily="18" charset="0"/>
              </a:rPr>
              <a:t>tilitarianism and social contract theory approach can help deal with the ethical issues</a:t>
            </a:r>
          </a:p>
          <a:p>
            <a:r>
              <a:rPr lang="en-US" sz="1600" dirty="0" smtClean="0">
                <a:latin typeface="Times New Roman" pitchFamily="18" charset="0"/>
                <a:cs typeface="Times New Roman" pitchFamily="18" charset="0"/>
              </a:rPr>
              <a:t>Familiarizing with the ethical issues helps to make informed decisions</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257430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93E10D-9E91-42C9-9176-FBA97FB19E23}"/>
              </a:ext>
            </a:extLst>
          </p:cNvPr>
          <p:cNvSpPr>
            <a:spLocks noGrp="1"/>
          </p:cNvSpPr>
          <p:nvPr>
            <p:ph type="title"/>
          </p:nvPr>
        </p:nvSpPr>
        <p:spPr>
          <a:xfrm>
            <a:off x="714374" y="609600"/>
            <a:ext cx="8559627" cy="1047750"/>
          </a:xfrm>
        </p:spPr>
        <p:txBody>
          <a:bodyPr>
            <a:noAutofit/>
          </a:bodyPr>
          <a:lstStyle/>
          <a:p>
            <a:pPr algn="ctr"/>
            <a:r>
              <a:rPr lang="en-US" sz="3200" dirty="0" smtClean="0">
                <a:latin typeface="Times New Roman" panose="02020603050405020304" pitchFamily="18" charset="0"/>
                <a:cs typeface="Times New Roman" panose="02020603050405020304" pitchFamily="18" charset="0"/>
              </a:rPr>
              <a:t>Privacy</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4A6DC52-9445-4D13-A6BD-F1694A647A37}"/>
              </a:ext>
            </a:extLst>
          </p:cNvPr>
          <p:cNvSpPr>
            <a:spLocks noGrp="1"/>
          </p:cNvSpPr>
          <p:nvPr>
            <p:ph idx="1"/>
          </p:nvPr>
        </p:nvSpPr>
        <p:spPr>
          <a:xfrm>
            <a:off x="686859" y="1209675"/>
            <a:ext cx="8596668" cy="3602962"/>
          </a:xfrm>
        </p:spPr>
        <p:txBody>
          <a:bodyPr>
            <a:normAutofit/>
          </a:bodyPr>
          <a:lstStyle/>
          <a:p>
            <a:r>
              <a:rPr lang="en-US" sz="1600" dirty="0">
                <a:latin typeface="Times New Roman" pitchFamily="18" charset="0"/>
                <a:cs typeface="Times New Roman" pitchFamily="18" charset="0"/>
              </a:rPr>
              <a:t>Privacy </a:t>
            </a:r>
            <a:r>
              <a:rPr lang="en-US" sz="1600" dirty="0" smtClean="0">
                <a:latin typeface="Times New Roman" pitchFamily="18" charset="0"/>
                <a:cs typeface="Times New Roman" pitchFamily="18" charset="0"/>
              </a:rPr>
              <a:t>is a </a:t>
            </a:r>
            <a:r>
              <a:rPr lang="en-US" sz="1600" dirty="0">
                <a:latin typeface="Times New Roman" pitchFamily="18" charset="0"/>
                <a:cs typeface="Times New Roman" pitchFamily="18" charset="0"/>
              </a:rPr>
              <a:t>main issue in using information technology to most of the companies</a:t>
            </a:r>
            <a:r>
              <a:rPr lang="en-US" sz="1600" dirty="0" smtClean="0">
                <a:latin typeface="Times New Roman" pitchFamily="18" charset="0"/>
                <a:cs typeface="Times New Roman" pitchFamily="18" charset="0"/>
              </a:rPr>
              <a:t>.</a:t>
            </a:r>
          </a:p>
          <a:p>
            <a:r>
              <a:rPr lang="en-US" sz="1600" dirty="0">
                <a:latin typeface="Times New Roman" pitchFamily="18" charset="0"/>
                <a:cs typeface="Times New Roman" pitchFamily="18" charset="0"/>
              </a:rPr>
              <a:t>C</a:t>
            </a:r>
            <a:r>
              <a:rPr lang="en-US" sz="1600" dirty="0" smtClean="0">
                <a:latin typeface="Times New Roman" pitchFamily="18" charset="0"/>
                <a:cs typeface="Times New Roman" pitchFamily="18" charset="0"/>
              </a:rPr>
              <a:t>ompanies </a:t>
            </a:r>
            <a:r>
              <a:rPr lang="en-US" sz="1600" dirty="0">
                <a:latin typeface="Times New Roman" pitchFamily="18" charset="0"/>
                <a:cs typeface="Times New Roman" pitchFamily="18" charset="0"/>
              </a:rPr>
              <a:t>are so keen on who access the information </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Use of </a:t>
            </a:r>
            <a:r>
              <a:rPr lang="en-US" sz="1600" dirty="0">
                <a:latin typeface="Times New Roman" pitchFamily="18" charset="0"/>
                <a:cs typeface="Times New Roman" pitchFamily="18" charset="0"/>
              </a:rPr>
              <a:t>internet webcams have interfered with privacy where many companies have been victims as hackers just turn on webcam of any computer and access the company information (Hansson, 2017</a:t>
            </a:r>
            <a:r>
              <a:rPr lang="en-US" sz="1600" dirty="0" smtClean="0">
                <a:latin typeface="Times New Roman" pitchFamily="18" charset="0"/>
                <a:cs typeface="Times New Roman" pitchFamily="18" charset="0"/>
              </a:rPr>
              <a:t>) </a:t>
            </a:r>
          </a:p>
          <a:p>
            <a:r>
              <a:rPr lang="en-US" sz="1600" dirty="0">
                <a:latin typeface="Times New Roman" pitchFamily="18" charset="0"/>
                <a:cs typeface="Times New Roman" pitchFamily="18" charset="0"/>
              </a:rPr>
              <a:t>Companies using the utilitarianism approach should be cautious in the way they handle customer’s information and </a:t>
            </a:r>
            <a:r>
              <a:rPr lang="en-US" sz="1600" dirty="0" smtClean="0">
                <a:latin typeface="Times New Roman" pitchFamily="18" charset="0"/>
                <a:cs typeface="Times New Roman" pitchFamily="18" charset="0"/>
              </a:rPr>
              <a:t>the security of </a:t>
            </a:r>
            <a:r>
              <a:rPr lang="en-US" sz="1600" dirty="0">
                <a:latin typeface="Times New Roman" pitchFamily="18" charset="0"/>
                <a:cs typeface="Times New Roman" pitchFamily="18" charset="0"/>
              </a:rPr>
              <a:t>the information </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At </a:t>
            </a:r>
            <a:r>
              <a:rPr lang="en-US" sz="1600" dirty="0">
                <a:latin typeface="Times New Roman" pitchFamily="18" charset="0"/>
                <a:cs typeface="Times New Roman" pitchFamily="18" charset="0"/>
              </a:rPr>
              <a:t>individual level, connecting with friends on social media platforms has created a loop hole where your friends can access your shared </a:t>
            </a:r>
            <a:r>
              <a:rPr lang="en-US" sz="1600" dirty="0" smtClean="0">
                <a:latin typeface="Times New Roman" pitchFamily="18" charset="0"/>
                <a:cs typeface="Times New Roman" pitchFamily="18" charset="0"/>
              </a:rPr>
              <a:t>life</a:t>
            </a:r>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3561148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40C74C-9AB8-4D73-B202-116922C2631D}"/>
              </a:ext>
            </a:extLst>
          </p:cNvPr>
          <p:cNvSpPr>
            <a:spLocks noGrp="1"/>
          </p:cNvSpPr>
          <p:nvPr>
            <p:ph type="title"/>
          </p:nvPr>
        </p:nvSpPr>
        <p:spPr>
          <a:xfrm>
            <a:off x="677334" y="609600"/>
            <a:ext cx="8596668" cy="762000"/>
          </a:xfrm>
        </p:spPr>
        <p:txBody>
          <a:bodyPr>
            <a:noAutofit/>
          </a:bodyPr>
          <a:lstStyle/>
          <a:p>
            <a:pPr algn="ctr"/>
            <a:r>
              <a:rPr lang="en-US" sz="3200" dirty="0" smtClean="0">
                <a:latin typeface="Times New Roman" panose="02020603050405020304" pitchFamily="18" charset="0"/>
                <a:cs typeface="Times New Roman" panose="02020603050405020304" pitchFamily="18" charset="0"/>
              </a:rPr>
              <a:t>Digital Ownership</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CE0F800-0A08-42D1-A0F3-47C4E947E9C9}"/>
              </a:ext>
            </a:extLst>
          </p:cNvPr>
          <p:cNvSpPr>
            <a:spLocks noGrp="1"/>
          </p:cNvSpPr>
          <p:nvPr>
            <p:ph idx="1"/>
          </p:nvPr>
        </p:nvSpPr>
        <p:spPr>
          <a:xfrm>
            <a:off x="620184" y="1474789"/>
            <a:ext cx="8596668" cy="3880773"/>
          </a:xfrm>
        </p:spPr>
        <p:txBody>
          <a:bodyPr>
            <a:normAutofit/>
          </a:bodyPr>
          <a:lstStyle/>
          <a:p>
            <a:r>
              <a:rPr lang="en-US" sz="1600" dirty="0" smtClean="0">
                <a:latin typeface="Times New Roman" pitchFamily="18" charset="0"/>
                <a:cs typeface="Times New Roman" pitchFamily="18" charset="0"/>
              </a:rPr>
              <a:t>Nowadays </a:t>
            </a:r>
            <a:r>
              <a:rPr lang="en-US" sz="1600" dirty="0">
                <a:latin typeface="Times New Roman" pitchFamily="18" charset="0"/>
                <a:cs typeface="Times New Roman" pitchFamily="18" charset="0"/>
              </a:rPr>
              <a:t>digital mediums allow information to flow freely thus bringing the conflict over </a:t>
            </a:r>
            <a:r>
              <a:rPr lang="en-US" sz="1600" dirty="0" smtClean="0">
                <a:latin typeface="Times New Roman" pitchFamily="18" charset="0"/>
                <a:cs typeface="Times New Roman" pitchFamily="18" charset="0"/>
              </a:rPr>
              <a:t>ownership </a:t>
            </a:r>
          </a:p>
          <a:p>
            <a:r>
              <a:rPr lang="en-US" sz="1600" dirty="0" smtClean="0">
                <a:latin typeface="Times New Roman" pitchFamily="18" charset="0"/>
                <a:cs typeface="Times New Roman" pitchFamily="18" charset="0"/>
              </a:rPr>
              <a:t>From various scholars </a:t>
            </a:r>
            <a:r>
              <a:rPr lang="en-US" sz="1600" dirty="0">
                <a:latin typeface="Times New Roman" pitchFamily="18" charset="0"/>
                <a:cs typeface="Times New Roman" pitchFamily="18" charset="0"/>
              </a:rPr>
              <a:t>using the utilitarianism approach there is need to strengthen digital ownership where permission to access certain information must be verified by the </a:t>
            </a:r>
            <a:r>
              <a:rPr lang="en-US" sz="1600" dirty="0" smtClean="0">
                <a:latin typeface="Times New Roman" pitchFamily="18" charset="0"/>
                <a:cs typeface="Times New Roman" pitchFamily="18" charset="0"/>
              </a:rPr>
              <a:t>owner </a:t>
            </a:r>
            <a:r>
              <a:rPr lang="en-US" sz="1600" dirty="0">
                <a:latin typeface="Times New Roman" pitchFamily="18" charset="0"/>
                <a:cs typeface="Times New Roman" pitchFamily="18" charset="0"/>
              </a:rPr>
              <a:t>(</a:t>
            </a:r>
            <a:r>
              <a:rPr lang="en-US" sz="1600" dirty="0" err="1">
                <a:latin typeface="Times New Roman" pitchFamily="18" charset="0"/>
                <a:cs typeface="Times New Roman" pitchFamily="18" charset="0"/>
              </a:rPr>
              <a:t>Capurro</a:t>
            </a:r>
            <a:r>
              <a:rPr lang="en-US" sz="1600" dirty="0">
                <a:latin typeface="Times New Roman" pitchFamily="18" charset="0"/>
                <a:cs typeface="Times New Roman" pitchFamily="18" charset="0"/>
              </a:rPr>
              <a:t>, 2018) </a:t>
            </a:r>
            <a:endParaRPr lang="en-US" sz="1600" dirty="0" smtClean="0">
              <a:latin typeface="Times New Roman" pitchFamily="18" charset="0"/>
              <a:cs typeface="Times New Roman" pitchFamily="18" charset="0"/>
            </a:endParaRPr>
          </a:p>
          <a:p>
            <a:r>
              <a:rPr lang="en-US" sz="1600" dirty="0">
                <a:latin typeface="Times New Roman" pitchFamily="18" charset="0"/>
                <a:cs typeface="Times New Roman" pitchFamily="18" charset="0"/>
              </a:rPr>
              <a:t>T</a:t>
            </a:r>
            <a:r>
              <a:rPr lang="en-US" sz="1600" dirty="0" smtClean="0">
                <a:latin typeface="Times New Roman" pitchFamily="18" charset="0"/>
                <a:cs typeface="Times New Roman" pitchFamily="18" charset="0"/>
              </a:rPr>
              <a:t>he </a:t>
            </a:r>
            <a:r>
              <a:rPr lang="en-US" sz="1600" dirty="0">
                <a:latin typeface="Times New Roman" pitchFamily="18" charset="0"/>
                <a:cs typeface="Times New Roman" pitchFamily="18" charset="0"/>
              </a:rPr>
              <a:t>owner of the information should have the ability to allow or revoke rights over the </a:t>
            </a:r>
            <a:r>
              <a:rPr lang="en-US" sz="1600" dirty="0" smtClean="0">
                <a:latin typeface="Times New Roman" pitchFamily="18" charset="0"/>
                <a:cs typeface="Times New Roman" pitchFamily="18" charset="0"/>
              </a:rPr>
              <a:t>information </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3050198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9439E4-8FE7-420B-A438-2F0615E7E167}"/>
              </a:ext>
            </a:extLst>
          </p:cNvPr>
          <p:cNvSpPr>
            <a:spLocks noGrp="1"/>
          </p:cNvSpPr>
          <p:nvPr>
            <p:ph type="title"/>
          </p:nvPr>
        </p:nvSpPr>
        <p:spPr>
          <a:xfrm>
            <a:off x="733424" y="381001"/>
            <a:ext cx="8540577" cy="819150"/>
          </a:xfrm>
        </p:spPr>
        <p:txBody>
          <a:bodyPr>
            <a:normAutofit/>
          </a:bodyPr>
          <a:lstStyle/>
          <a:p>
            <a:pPr algn="ctr"/>
            <a:r>
              <a:rPr lang="en-US" dirty="0" smtClean="0">
                <a:latin typeface="Times New Roman" panose="02020603050405020304" pitchFamily="18" charset="0"/>
                <a:cs typeface="Times New Roman" panose="02020603050405020304" pitchFamily="18" charset="0"/>
              </a:rPr>
              <a:t>Data Gathering</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3A34A0A-BB7E-414F-95DE-454A14BCEF4B}"/>
              </a:ext>
            </a:extLst>
          </p:cNvPr>
          <p:cNvSpPr>
            <a:spLocks noGrp="1"/>
          </p:cNvSpPr>
          <p:nvPr>
            <p:ph idx="1"/>
          </p:nvPr>
        </p:nvSpPr>
        <p:spPr>
          <a:xfrm>
            <a:off x="563034" y="1370014"/>
            <a:ext cx="8596668" cy="3880773"/>
          </a:xfrm>
        </p:spPr>
        <p:txBody>
          <a:bodyPr>
            <a:normAutofit/>
          </a:bodyPr>
          <a:lstStyle/>
          <a:p>
            <a:r>
              <a:rPr lang="en-US" sz="1600" dirty="0">
                <a:latin typeface="Times New Roman" pitchFamily="18" charset="0"/>
                <a:cs typeface="Times New Roman" pitchFamily="18" charset="0"/>
              </a:rPr>
              <a:t>S</a:t>
            </a:r>
            <a:r>
              <a:rPr lang="en-US" sz="1600" dirty="0" smtClean="0">
                <a:latin typeface="Times New Roman" pitchFamily="18" charset="0"/>
                <a:cs typeface="Times New Roman" pitchFamily="18" charset="0"/>
              </a:rPr>
              <a:t>ome </a:t>
            </a:r>
            <a:r>
              <a:rPr lang="en-US" sz="1600" dirty="0">
                <a:latin typeface="Times New Roman" pitchFamily="18" charset="0"/>
                <a:cs typeface="Times New Roman" pitchFamily="18" charset="0"/>
              </a:rPr>
              <a:t>countries such as the United States, the government has the right to access ones </a:t>
            </a:r>
            <a:r>
              <a:rPr lang="en-US" sz="1600" dirty="0" smtClean="0">
                <a:latin typeface="Times New Roman" pitchFamily="18" charset="0"/>
                <a:cs typeface="Times New Roman" pitchFamily="18" charset="0"/>
              </a:rPr>
              <a:t>information</a:t>
            </a:r>
          </a:p>
          <a:p>
            <a:r>
              <a:rPr lang="en-US" sz="1600" dirty="0" smtClean="0">
                <a:latin typeface="Times New Roman" pitchFamily="18" charset="0"/>
                <a:cs typeface="Times New Roman" pitchFamily="18" charset="0"/>
              </a:rPr>
              <a:t>Now </a:t>
            </a:r>
            <a:r>
              <a:rPr lang="en-US" sz="1600" dirty="0">
                <a:latin typeface="Times New Roman" pitchFamily="18" charset="0"/>
                <a:cs typeface="Times New Roman" pitchFamily="18" charset="0"/>
              </a:rPr>
              <a:t>the question comes in to what extent does the government needs to? </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Using </a:t>
            </a:r>
            <a:r>
              <a:rPr lang="en-US" sz="1600" dirty="0">
                <a:latin typeface="Times New Roman" pitchFamily="18" charset="0"/>
                <a:cs typeface="Times New Roman" pitchFamily="18" charset="0"/>
              </a:rPr>
              <a:t>the social Contract Theory Approach </a:t>
            </a:r>
            <a:r>
              <a:rPr lang="en-US" sz="1600" dirty="0" smtClean="0">
                <a:latin typeface="Times New Roman" pitchFamily="18" charset="0"/>
                <a:cs typeface="Times New Roman" pitchFamily="18" charset="0"/>
              </a:rPr>
              <a:t>companies </a:t>
            </a:r>
            <a:r>
              <a:rPr lang="en-US" sz="1600" dirty="0">
                <a:latin typeface="Times New Roman" pitchFamily="18" charset="0"/>
                <a:cs typeface="Times New Roman" pitchFamily="18" charset="0"/>
              </a:rPr>
              <a:t>should access their employees’ information as long as they are under the </a:t>
            </a:r>
            <a:r>
              <a:rPr lang="en-US" sz="1600" dirty="0" smtClean="0">
                <a:latin typeface="Times New Roman" pitchFamily="18" charset="0"/>
                <a:cs typeface="Times New Roman" pitchFamily="18" charset="0"/>
              </a:rPr>
              <a:t>contracts</a:t>
            </a:r>
          </a:p>
          <a:p>
            <a:r>
              <a:rPr lang="en-US" sz="1600" dirty="0" smtClean="0">
                <a:latin typeface="Times New Roman" pitchFamily="18" charset="0"/>
                <a:cs typeface="Times New Roman" pitchFamily="18" charset="0"/>
              </a:rPr>
              <a:t>There is need </a:t>
            </a:r>
            <a:r>
              <a:rPr lang="en-US" sz="1600" dirty="0">
                <a:latin typeface="Times New Roman" pitchFamily="18" charset="0"/>
                <a:cs typeface="Times New Roman" pitchFamily="18" charset="0"/>
              </a:rPr>
              <a:t>to establish some limits to what extent a company or the government should access individual information without their consent (</a:t>
            </a:r>
            <a:r>
              <a:rPr lang="en-US" sz="1600" dirty="0" err="1">
                <a:latin typeface="Times New Roman" pitchFamily="18" charset="0"/>
                <a:cs typeface="Times New Roman" pitchFamily="18" charset="0"/>
              </a:rPr>
              <a:t>Kernaghan</a:t>
            </a:r>
            <a:r>
              <a:rPr lang="en-US" sz="1600" dirty="0">
                <a:latin typeface="Times New Roman" pitchFamily="18" charset="0"/>
                <a:cs typeface="Times New Roman" pitchFamily="18" charset="0"/>
              </a:rPr>
              <a:t>, 2014</a:t>
            </a:r>
            <a:r>
              <a:rPr lang="en-US" sz="1600" dirty="0" smtClean="0">
                <a:latin typeface="Times New Roman" pitchFamily="18" charset="0"/>
                <a:cs typeface="Times New Roman" pitchFamily="18" charset="0"/>
              </a:rPr>
              <a:t>)</a:t>
            </a:r>
          </a:p>
          <a:p>
            <a:r>
              <a:rPr lang="en-US" sz="1600" dirty="0" smtClean="0">
                <a:latin typeface="Times New Roman" pitchFamily="18" charset="0"/>
                <a:cs typeface="Times New Roman" pitchFamily="18" charset="0"/>
              </a:rPr>
              <a:t>However, need </a:t>
            </a:r>
            <a:r>
              <a:rPr lang="en-US" sz="1600" dirty="0">
                <a:latin typeface="Times New Roman" pitchFamily="18" charset="0"/>
                <a:cs typeface="Times New Roman" pitchFamily="18" charset="0"/>
              </a:rPr>
              <a:t>for restrictions to data gathering does not give individual permission to preserve suspicious information but grants them the right to privacy for purposes of their </a:t>
            </a:r>
            <a:r>
              <a:rPr lang="en-US" sz="1600" dirty="0" smtClean="0">
                <a:latin typeface="Times New Roman" pitchFamily="18" charset="0"/>
                <a:cs typeface="Times New Roman" pitchFamily="18" charset="0"/>
              </a:rPr>
              <a:t>reputation</a:t>
            </a:r>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630979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DE7F19-A181-4076-B328-6E3F0D734B04}"/>
              </a:ext>
            </a:extLst>
          </p:cNvPr>
          <p:cNvSpPr>
            <a:spLocks noGrp="1"/>
          </p:cNvSpPr>
          <p:nvPr>
            <p:ph type="title"/>
          </p:nvPr>
        </p:nvSpPr>
        <p:spPr>
          <a:xfrm>
            <a:off x="582084" y="581025"/>
            <a:ext cx="8596668" cy="876300"/>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Security Liability</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3154FF6-475B-4643-8502-A935C3F65F0A}"/>
              </a:ext>
            </a:extLst>
          </p:cNvPr>
          <p:cNvSpPr>
            <a:spLocks noGrp="1"/>
          </p:cNvSpPr>
          <p:nvPr>
            <p:ph idx="1"/>
          </p:nvPr>
        </p:nvSpPr>
        <p:spPr>
          <a:xfrm>
            <a:off x="696384" y="1427164"/>
            <a:ext cx="8596668" cy="3880773"/>
          </a:xfrm>
        </p:spPr>
        <p:txBody>
          <a:bodyPr>
            <a:normAutofit/>
          </a:bodyPr>
          <a:lstStyle/>
          <a:p>
            <a:r>
              <a:rPr lang="en-US" sz="1600" dirty="0" smtClean="0">
                <a:latin typeface="Times New Roman" pitchFamily="18" charset="0"/>
                <a:cs typeface="Times New Roman" pitchFamily="18" charset="0"/>
              </a:rPr>
              <a:t>Despite </a:t>
            </a:r>
            <a:r>
              <a:rPr lang="en-US" sz="1600" dirty="0">
                <a:latin typeface="Times New Roman" pitchFamily="18" charset="0"/>
                <a:cs typeface="Times New Roman" pitchFamily="18" charset="0"/>
              </a:rPr>
              <a:t>the digital network systems being highly computerized to increase surveillance and protect critical information, the question of inherent risks is a matter of </a:t>
            </a:r>
            <a:r>
              <a:rPr lang="en-US" sz="1600" dirty="0" smtClean="0">
                <a:latin typeface="Times New Roman" pitchFamily="18" charset="0"/>
                <a:cs typeface="Times New Roman" pitchFamily="18" charset="0"/>
              </a:rPr>
              <a:t>concern </a:t>
            </a:r>
            <a:endParaRPr lang="en-US" sz="1600" dirty="0">
              <a:latin typeface="Times New Roman" pitchFamily="18" charset="0"/>
              <a:cs typeface="Times New Roman" pitchFamily="18" charset="0"/>
            </a:endParaRPr>
          </a:p>
          <a:p>
            <a:r>
              <a:rPr lang="en-US" sz="1600" dirty="0" smtClean="0">
                <a:latin typeface="Times New Roman" pitchFamily="18" charset="0"/>
                <a:cs typeface="Times New Roman" pitchFamily="18" charset="0"/>
              </a:rPr>
              <a:t>Researchers </a:t>
            </a:r>
            <a:r>
              <a:rPr lang="en-US" sz="1600" dirty="0">
                <a:latin typeface="Times New Roman" pitchFamily="18" charset="0"/>
                <a:cs typeface="Times New Roman" pitchFamily="18" charset="0"/>
              </a:rPr>
              <a:t>relying on Contract Theory Approach towards information technology have raised concerns on the need to establish the limit of the risks and how freedoms are to be fortified (Goodman, 2015</a:t>
            </a:r>
            <a:r>
              <a:rPr lang="en-US" sz="1600" dirty="0" smtClean="0">
                <a:latin typeface="Times New Roman" pitchFamily="18" charset="0"/>
                <a:cs typeface="Times New Roman" pitchFamily="18" charset="0"/>
              </a:rPr>
              <a:t>)</a:t>
            </a:r>
          </a:p>
          <a:p>
            <a:r>
              <a:rPr lang="en-US" sz="1600" dirty="0" smtClean="0">
                <a:latin typeface="Times New Roman" pitchFamily="18" charset="0"/>
                <a:cs typeface="Times New Roman" pitchFamily="18" charset="0"/>
              </a:rPr>
              <a:t>The </a:t>
            </a:r>
            <a:r>
              <a:rPr lang="en-US" sz="1600" dirty="0">
                <a:latin typeface="Times New Roman" pitchFamily="18" charset="0"/>
                <a:cs typeface="Times New Roman" pitchFamily="18" charset="0"/>
              </a:rPr>
              <a:t>reason why security liability is a main concern comes from the cases recorded in the past where </a:t>
            </a:r>
            <a:r>
              <a:rPr lang="en-US" sz="1600" dirty="0" smtClean="0">
                <a:latin typeface="Times New Roman" pitchFamily="18" charset="0"/>
                <a:cs typeface="Times New Roman" pitchFamily="18" charset="0"/>
              </a:rPr>
              <a:t>employees </a:t>
            </a:r>
            <a:r>
              <a:rPr lang="en-US" sz="1600" dirty="0">
                <a:latin typeface="Times New Roman" pitchFamily="18" charset="0"/>
                <a:cs typeface="Times New Roman" pitchFamily="18" charset="0"/>
              </a:rPr>
              <a:t>information </a:t>
            </a:r>
            <a:r>
              <a:rPr lang="en-US" sz="1600" dirty="0" smtClean="0">
                <a:latin typeface="Times New Roman" pitchFamily="18" charset="0"/>
                <a:cs typeface="Times New Roman" pitchFamily="18" charset="0"/>
              </a:rPr>
              <a:t>is </a:t>
            </a:r>
            <a:r>
              <a:rPr lang="en-US" sz="1600" dirty="0">
                <a:latin typeface="Times New Roman" pitchFamily="18" charset="0"/>
                <a:cs typeface="Times New Roman" pitchFamily="18" charset="0"/>
              </a:rPr>
              <a:t>being exposed to high risk of being interfered </a:t>
            </a:r>
            <a:r>
              <a:rPr lang="en-US" sz="1600" dirty="0" smtClean="0">
                <a:latin typeface="Times New Roman" pitchFamily="18" charset="0"/>
                <a:cs typeface="Times New Roman" pitchFamily="18" charset="0"/>
              </a:rPr>
              <a:t>with</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445619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48536F-4524-48E9-B064-E4DA39F8B34D}"/>
              </a:ext>
            </a:extLst>
          </p:cNvPr>
          <p:cNvSpPr>
            <a:spLocks noGrp="1"/>
          </p:cNvSpPr>
          <p:nvPr>
            <p:ph type="title"/>
          </p:nvPr>
        </p:nvSpPr>
        <p:spPr>
          <a:xfrm>
            <a:off x="677334" y="609600"/>
            <a:ext cx="8596668" cy="666750"/>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Access Costs</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06B6AC27-987E-4848-93DF-2E7036F6681D}"/>
              </a:ext>
            </a:extLst>
          </p:cNvPr>
          <p:cNvSpPr>
            <a:spLocks noGrp="1"/>
          </p:cNvSpPr>
          <p:nvPr>
            <p:ph idx="1"/>
          </p:nvPr>
        </p:nvSpPr>
        <p:spPr>
          <a:xfrm>
            <a:off x="620184" y="1312864"/>
            <a:ext cx="8596668" cy="3880773"/>
          </a:xfrm>
        </p:spPr>
        <p:txBody>
          <a:bodyPr>
            <a:normAutofit/>
          </a:bodyPr>
          <a:lstStyle/>
          <a:p>
            <a:r>
              <a:rPr lang="en-US" sz="1600" dirty="0" smtClean="0">
                <a:latin typeface="Times New Roman" pitchFamily="18" charset="0"/>
                <a:cs typeface="Times New Roman" pitchFamily="18" charset="0"/>
              </a:rPr>
              <a:t>The </a:t>
            </a:r>
            <a:r>
              <a:rPr lang="en-US" sz="1600" dirty="0">
                <a:latin typeface="Times New Roman" pitchFamily="18" charset="0"/>
                <a:cs typeface="Times New Roman" pitchFamily="18" charset="0"/>
              </a:rPr>
              <a:t>issue of net neutrality has become a main concern prompting companies to come up with tiered access hence Contract Theory Approach coming </a:t>
            </a:r>
            <a:r>
              <a:rPr lang="en-US" sz="1600" dirty="0" smtClean="0">
                <a:latin typeface="Times New Roman" pitchFamily="18" charset="0"/>
                <a:cs typeface="Times New Roman" pitchFamily="18" charset="0"/>
              </a:rPr>
              <a:t>in </a:t>
            </a:r>
          </a:p>
          <a:p>
            <a:r>
              <a:rPr lang="en-US" sz="1600" dirty="0">
                <a:latin typeface="Times New Roman" pitchFamily="18" charset="0"/>
                <a:cs typeface="Times New Roman" pitchFamily="18" charset="0"/>
              </a:rPr>
              <a:t>W</a:t>
            </a:r>
            <a:r>
              <a:rPr lang="en-US" sz="1600" dirty="0" smtClean="0">
                <a:latin typeface="Times New Roman" pitchFamily="18" charset="0"/>
                <a:cs typeface="Times New Roman" pitchFamily="18" charset="0"/>
              </a:rPr>
              <a:t>ith </a:t>
            </a:r>
            <a:r>
              <a:rPr lang="en-US" sz="1600" dirty="0">
                <a:latin typeface="Times New Roman" pitchFamily="18" charset="0"/>
                <a:cs typeface="Times New Roman" pitchFamily="18" charset="0"/>
              </a:rPr>
              <a:t>tiered access anyone willing to access should pay for that case hence keeping away </a:t>
            </a:r>
            <a:r>
              <a:rPr lang="en-US" sz="1600" dirty="0" smtClean="0">
                <a:latin typeface="Times New Roman" pitchFamily="18" charset="0"/>
                <a:cs typeface="Times New Roman" pitchFamily="18" charset="0"/>
              </a:rPr>
              <a:t>intruders </a:t>
            </a:r>
          </a:p>
          <a:p>
            <a:r>
              <a:rPr lang="en-US" sz="1600" dirty="0" smtClean="0">
                <a:latin typeface="Times New Roman" pitchFamily="18" charset="0"/>
                <a:cs typeface="Times New Roman" pitchFamily="18" charset="0"/>
              </a:rPr>
              <a:t>It should also be used in </a:t>
            </a:r>
            <a:r>
              <a:rPr lang="en-US" sz="1600" dirty="0">
                <a:latin typeface="Times New Roman" pitchFamily="18" charset="0"/>
                <a:cs typeface="Times New Roman" pitchFamily="18" charset="0"/>
              </a:rPr>
              <a:t>the private internet usage since cost is prohibitive which ends up impending the business growth, entrepreneur culture and individual expression (Hansson, </a:t>
            </a:r>
            <a:r>
              <a:rPr lang="en-US" sz="1600" dirty="0" smtClean="0">
                <a:latin typeface="Times New Roman" pitchFamily="18" charset="0"/>
                <a:cs typeface="Times New Roman" pitchFamily="18" charset="0"/>
              </a:rPr>
              <a:t>2017)</a:t>
            </a:r>
          </a:p>
          <a:p>
            <a:r>
              <a:rPr lang="en-US" sz="1600" dirty="0" smtClean="0">
                <a:latin typeface="Times New Roman" pitchFamily="18" charset="0"/>
                <a:cs typeface="Times New Roman" pitchFamily="18" charset="0"/>
              </a:rPr>
              <a:t>Tiered access seems to help because </a:t>
            </a:r>
            <a:r>
              <a:rPr lang="en-US" sz="1600" dirty="0">
                <a:latin typeface="Times New Roman" pitchFamily="18" charset="0"/>
                <a:cs typeface="Times New Roman" pitchFamily="18" charset="0"/>
              </a:rPr>
              <a:t>the access costs more so in accessing private information about companies or individuals keeps the information more secure and not interfered </a:t>
            </a:r>
            <a:r>
              <a:rPr lang="en-US" sz="1600" dirty="0" smtClean="0">
                <a:latin typeface="Times New Roman" pitchFamily="18" charset="0"/>
                <a:cs typeface="Times New Roman" pitchFamily="18" charset="0"/>
              </a:rPr>
              <a:t>with</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872065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934611-4EAF-4117-9925-5D19CF37F660}"/>
              </a:ext>
            </a:extLst>
          </p:cNvPr>
          <p:cNvSpPr>
            <a:spLocks noGrp="1"/>
          </p:cNvSpPr>
          <p:nvPr>
            <p:ph type="title"/>
          </p:nvPr>
        </p:nvSpPr>
        <p:spPr>
          <a:xfrm>
            <a:off x="809625" y="485776"/>
            <a:ext cx="8445326" cy="685800"/>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Conclusion</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B3D2334-4A32-46A8-91A8-2A098820CB8E}"/>
              </a:ext>
            </a:extLst>
          </p:cNvPr>
          <p:cNvSpPr>
            <a:spLocks noGrp="1"/>
          </p:cNvSpPr>
          <p:nvPr>
            <p:ph idx="1"/>
          </p:nvPr>
        </p:nvSpPr>
        <p:spPr>
          <a:xfrm>
            <a:off x="648759" y="1284289"/>
            <a:ext cx="8596668" cy="3880773"/>
          </a:xfrm>
        </p:spPr>
        <p:txBody>
          <a:bodyPr>
            <a:normAutofit/>
          </a:bodyPr>
          <a:lstStyle/>
          <a:p>
            <a:r>
              <a:rPr lang="en-US" sz="1600" dirty="0">
                <a:latin typeface="Times New Roman" pitchFamily="18" charset="0"/>
                <a:cs typeface="Times New Roman" pitchFamily="18" charset="0"/>
              </a:rPr>
              <a:t>H</a:t>
            </a:r>
            <a:r>
              <a:rPr lang="en-US" sz="1600" dirty="0" smtClean="0">
                <a:latin typeface="Times New Roman" pitchFamily="18" charset="0"/>
                <a:cs typeface="Times New Roman" pitchFamily="18" charset="0"/>
              </a:rPr>
              <a:t>aving </a:t>
            </a:r>
            <a:r>
              <a:rPr lang="en-US" sz="1600" dirty="0">
                <a:latin typeface="Times New Roman" pitchFamily="18" charset="0"/>
                <a:cs typeface="Times New Roman" pitchFamily="18" charset="0"/>
              </a:rPr>
              <a:t>discussed various ethical issues in information technology namely, privacy, digital ownership, data gathering, security liability and access costs, it is clear that information technology has a long way to go as far as its full acceptability to users is </a:t>
            </a:r>
            <a:r>
              <a:rPr lang="en-US" sz="1600" dirty="0" smtClean="0">
                <a:latin typeface="Times New Roman" pitchFamily="18" charset="0"/>
                <a:cs typeface="Times New Roman" pitchFamily="18" charset="0"/>
              </a:rPr>
              <a:t>concerned</a:t>
            </a:r>
          </a:p>
          <a:p>
            <a:r>
              <a:rPr lang="en-US" sz="1600" dirty="0" smtClean="0">
                <a:latin typeface="Times New Roman" pitchFamily="18" charset="0"/>
                <a:cs typeface="Times New Roman" pitchFamily="18" charset="0"/>
              </a:rPr>
              <a:t>However</a:t>
            </a:r>
            <a:r>
              <a:rPr lang="en-US" sz="1600" dirty="0">
                <a:latin typeface="Times New Roman" pitchFamily="18" charset="0"/>
                <a:cs typeface="Times New Roman" pitchFamily="18" charset="0"/>
              </a:rPr>
              <a:t>, much focus on the ethical issues in information technology may limit an organization or users from reaping the benefits from the </a:t>
            </a:r>
            <a:r>
              <a:rPr lang="en-US" sz="1600" dirty="0" smtClean="0">
                <a:latin typeface="Times New Roman" pitchFamily="18" charset="0"/>
                <a:cs typeface="Times New Roman" pitchFamily="18" charset="0"/>
              </a:rPr>
              <a:t>same</a:t>
            </a:r>
          </a:p>
          <a:p>
            <a:r>
              <a:rPr lang="en-US" sz="1600" dirty="0" smtClean="0">
                <a:latin typeface="Times New Roman" pitchFamily="18" charset="0"/>
                <a:cs typeface="Times New Roman" pitchFamily="18" charset="0"/>
              </a:rPr>
              <a:t>Therefore</a:t>
            </a:r>
            <a:r>
              <a:rPr lang="en-US" sz="1600" dirty="0">
                <a:latin typeface="Times New Roman" pitchFamily="18" charset="0"/>
                <a:cs typeface="Times New Roman" pitchFamily="18" charset="0"/>
              </a:rPr>
              <a:t>, there should be a balance between the ethical issues and how users benefit from information </a:t>
            </a:r>
            <a:r>
              <a:rPr lang="en-US" sz="1600" dirty="0" smtClean="0">
                <a:latin typeface="Times New Roman" pitchFamily="18" charset="0"/>
                <a:cs typeface="Times New Roman" pitchFamily="18" charset="0"/>
              </a:rPr>
              <a:t>technology</a:t>
            </a:r>
          </a:p>
          <a:p>
            <a:r>
              <a:rPr lang="en-US" sz="1600" dirty="0" smtClean="0">
                <a:latin typeface="Times New Roman" pitchFamily="18" charset="0"/>
                <a:cs typeface="Times New Roman" pitchFamily="18" charset="0"/>
              </a:rPr>
              <a:t>Again</a:t>
            </a:r>
            <a:r>
              <a:rPr lang="en-US" sz="1600" dirty="0">
                <a:latin typeface="Times New Roman" pitchFamily="18" charset="0"/>
                <a:cs typeface="Times New Roman" pitchFamily="18" charset="0"/>
              </a:rPr>
              <a:t>, the government and the relevant stakeholders towards information technology should join hands and try to resolve the ethical issues </a:t>
            </a:r>
            <a:r>
              <a:rPr lang="en-US" sz="1600" dirty="0" smtClean="0">
                <a:latin typeface="Times New Roman" pitchFamily="18" charset="0"/>
                <a:cs typeface="Times New Roman" pitchFamily="18" charset="0"/>
              </a:rPr>
              <a:t>for </a:t>
            </a:r>
            <a:r>
              <a:rPr lang="en-US" sz="1600" dirty="0">
                <a:latin typeface="Times New Roman" pitchFamily="18" charset="0"/>
                <a:cs typeface="Times New Roman" pitchFamily="18" charset="0"/>
              </a:rPr>
              <a:t>maximum </a:t>
            </a:r>
            <a:r>
              <a:rPr lang="en-US" sz="1600" dirty="0" smtClean="0">
                <a:latin typeface="Times New Roman" pitchFamily="18" charset="0"/>
                <a:cs typeface="Times New Roman" pitchFamily="18" charset="0"/>
              </a:rPr>
              <a:t>benefit</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4128794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7C6FC2-ABEE-4B25-A292-EDB7D7A18069}"/>
              </a:ext>
            </a:extLst>
          </p:cNvPr>
          <p:cNvSpPr>
            <a:spLocks noGrp="1"/>
          </p:cNvSpPr>
          <p:nvPr>
            <p:ph type="title"/>
          </p:nvPr>
        </p:nvSpPr>
        <p:spPr>
          <a:xfrm>
            <a:off x="667809" y="400050"/>
            <a:ext cx="8596668" cy="704850"/>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References</a:t>
            </a: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411C1DA-9988-41B6-975A-9E0B01BE745D}"/>
              </a:ext>
            </a:extLst>
          </p:cNvPr>
          <p:cNvSpPr>
            <a:spLocks noGrp="1"/>
          </p:cNvSpPr>
          <p:nvPr>
            <p:ph idx="1"/>
          </p:nvPr>
        </p:nvSpPr>
        <p:spPr>
          <a:xfrm>
            <a:off x="667809" y="1246189"/>
            <a:ext cx="8596668" cy="3880773"/>
          </a:xfrm>
        </p:spPr>
        <p:txBody>
          <a:bodyPr>
            <a:normAutofit/>
          </a:bodyPr>
          <a:lstStyle/>
          <a:p>
            <a:r>
              <a:rPr lang="en-US" sz="1600" dirty="0" err="1">
                <a:latin typeface="Times New Roman" pitchFamily="18" charset="0"/>
                <a:cs typeface="Times New Roman" pitchFamily="18" charset="0"/>
              </a:rPr>
              <a:t>Capurro</a:t>
            </a:r>
            <a:r>
              <a:rPr lang="en-US" sz="1600" dirty="0">
                <a:latin typeface="Times New Roman" pitchFamily="18" charset="0"/>
                <a:cs typeface="Times New Roman" pitchFamily="18" charset="0"/>
              </a:rPr>
              <a:t>, R. (2018). Why Information Ethics? 1. </a:t>
            </a:r>
            <a:r>
              <a:rPr lang="en-US" sz="1600" i="1" dirty="0">
                <a:latin typeface="Times New Roman" pitchFamily="18" charset="0"/>
                <a:cs typeface="Times New Roman" pitchFamily="18" charset="0"/>
              </a:rPr>
              <a:t>International Journal of Applied Research on Information Technology and Computing</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9</a:t>
            </a:r>
            <a:r>
              <a:rPr lang="en-US" sz="1600" dirty="0">
                <a:latin typeface="Times New Roman" pitchFamily="18" charset="0"/>
                <a:cs typeface="Times New Roman" pitchFamily="18" charset="0"/>
              </a:rPr>
              <a:t>(1), 50-52.</a:t>
            </a:r>
          </a:p>
          <a:p>
            <a:r>
              <a:rPr lang="en-US" sz="1600" dirty="0">
                <a:latin typeface="Times New Roman" pitchFamily="18" charset="0"/>
                <a:cs typeface="Times New Roman" pitchFamily="18" charset="0"/>
              </a:rPr>
              <a:t>Goodman, K. W. (2015). </a:t>
            </a:r>
            <a:r>
              <a:rPr lang="en-US" sz="1600" i="1" dirty="0">
                <a:latin typeface="Times New Roman" pitchFamily="18" charset="0"/>
                <a:cs typeface="Times New Roman" pitchFamily="18" charset="0"/>
              </a:rPr>
              <a:t>Ethics, medicine, and information technology: Intelligent machines and the transformation of health care</a:t>
            </a:r>
            <a:r>
              <a:rPr lang="en-US" sz="1600" dirty="0">
                <a:latin typeface="Times New Roman" pitchFamily="18" charset="0"/>
                <a:cs typeface="Times New Roman" pitchFamily="18" charset="0"/>
              </a:rPr>
              <a:t>. Cambridge University Press.</a:t>
            </a:r>
          </a:p>
          <a:p>
            <a:r>
              <a:rPr lang="en-US" sz="1600" dirty="0">
                <a:latin typeface="Times New Roman" pitchFamily="18" charset="0"/>
                <a:cs typeface="Times New Roman" pitchFamily="18" charset="0"/>
              </a:rPr>
              <a:t>Hansson, S. O. (2017). The ethics of technology: methods and approaches.</a:t>
            </a:r>
          </a:p>
          <a:p>
            <a:r>
              <a:rPr lang="en-US" sz="1600" dirty="0" err="1">
                <a:latin typeface="Times New Roman" pitchFamily="18" charset="0"/>
                <a:cs typeface="Times New Roman" pitchFamily="18" charset="0"/>
              </a:rPr>
              <a:t>Kernaghan</a:t>
            </a:r>
            <a:r>
              <a:rPr lang="en-US" sz="1600" dirty="0">
                <a:latin typeface="Times New Roman" pitchFamily="18" charset="0"/>
                <a:cs typeface="Times New Roman" pitchFamily="18" charset="0"/>
              </a:rPr>
              <a:t>, K. (2014). Digital dilemmas: Values, ethics and information technology. </a:t>
            </a:r>
            <a:r>
              <a:rPr lang="en-US" sz="1600" i="1" dirty="0">
                <a:latin typeface="Times New Roman" pitchFamily="18" charset="0"/>
                <a:cs typeface="Times New Roman" pitchFamily="18" charset="0"/>
              </a:rPr>
              <a:t>Canadian Public Administration</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57</a:t>
            </a:r>
            <a:r>
              <a:rPr lang="en-US" sz="1600" dirty="0">
                <a:latin typeface="Times New Roman" pitchFamily="18" charset="0"/>
                <a:cs typeface="Times New Roman" pitchFamily="18" charset="0"/>
              </a:rPr>
              <a:t>(2), 295-317</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21555773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599</TotalTime>
  <Words>1391</Words>
  <Application>Microsoft Office PowerPoint</Application>
  <PresentationFormat>Custom</PresentationFormat>
  <Paragraphs>63</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Ethical Issues in Information Technology</vt:lpstr>
      <vt:lpstr>Introduction</vt:lpstr>
      <vt:lpstr>Privacy</vt:lpstr>
      <vt:lpstr>Digital Ownership</vt:lpstr>
      <vt:lpstr>Data Gathering</vt:lpstr>
      <vt:lpstr>Security Liability</vt:lpstr>
      <vt:lpstr>Access Costs</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Physical Activity In Elementary Population</dc:title>
  <dc:creator>Probook</dc:creator>
  <cp:lastModifiedBy>User</cp:lastModifiedBy>
  <cp:revision>45</cp:revision>
  <dcterms:created xsi:type="dcterms:W3CDTF">2019-09-23T05:47:18Z</dcterms:created>
  <dcterms:modified xsi:type="dcterms:W3CDTF">2019-10-28T21:05:05Z</dcterms:modified>
</cp:coreProperties>
</file>